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5" r:id="rId4"/>
    <p:sldId id="258" r:id="rId5"/>
    <p:sldId id="259" r:id="rId6"/>
    <p:sldId id="267" r:id="rId7"/>
    <p:sldId id="260" r:id="rId8"/>
    <p:sldId id="275" r:id="rId9"/>
    <p:sldId id="276" r:id="rId10"/>
    <p:sldId id="277" r:id="rId11"/>
    <p:sldId id="278" r:id="rId12"/>
    <p:sldId id="268" r:id="rId13"/>
    <p:sldId id="271" r:id="rId14"/>
    <p:sldId id="279" r:id="rId15"/>
    <p:sldId id="272" r:id="rId16"/>
    <p:sldId id="269" r:id="rId17"/>
    <p:sldId id="274" r:id="rId18"/>
    <p:sldId id="273" r:id="rId19"/>
    <p:sldId id="270" r:id="rId20"/>
    <p:sldId id="265" r:id="rId21"/>
    <p:sldId id="281" r:id="rId22"/>
    <p:sldId id="282" r:id="rId23"/>
    <p:sldId id="280" r:id="rId24"/>
    <p:sldId id="266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07" autoAdjust="0"/>
    <p:restoredTop sz="94697"/>
  </p:normalViewPr>
  <p:slideViewPr>
    <p:cSldViewPr snapToGrid="0" snapToObjects="1">
      <p:cViewPr varScale="1">
        <p:scale>
          <a:sx n="62" d="100"/>
          <a:sy n="62" d="100"/>
        </p:scale>
        <p:origin x="3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BF752-47EC-5A4D-9C32-45820E047DFF}" type="datetimeFigureOut">
              <a:rPr kumimoji="1" lang="zh-TW" altLang="en-US" smtClean="0"/>
              <a:t>2024/8/18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3D40C-A519-184E-B755-B7FFCAA1809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523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48856" y="1782698"/>
            <a:ext cx="7766936" cy="1646302"/>
          </a:xfrm>
        </p:spPr>
        <p:txBody>
          <a:bodyPr/>
          <a:lstStyle/>
          <a:p>
            <a:pPr algn="l"/>
            <a:r>
              <a:rPr lang="zh-TW" altLang="en-US" dirty="0"/>
              <a:t>基於</a:t>
            </a:r>
            <a:r>
              <a:rPr lang="en-US" altLang="zh-TW" dirty="0"/>
              <a:t>YOLOv8</a:t>
            </a:r>
            <a:r>
              <a:rPr lang="zh-TW" altLang="en-US" dirty="0"/>
              <a:t>的袋鼠偵測系統與</a:t>
            </a:r>
            <a:r>
              <a:rPr lang="en-US" altLang="zh-TW" dirty="0"/>
              <a:t>VGG</a:t>
            </a:r>
            <a:r>
              <a:rPr lang="zh-TW" altLang="en-US" dirty="0"/>
              <a:t>袋鼠品種分類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56388" y="3906994"/>
            <a:ext cx="7766936" cy="2339693"/>
          </a:xfrm>
        </p:spPr>
        <p:txBody>
          <a:bodyPr>
            <a:normAutofit/>
          </a:bodyPr>
          <a:lstStyle/>
          <a:p>
            <a:r>
              <a:rPr lang="zh-TW" altLang="en-US" b="1" dirty="0"/>
              <a:t>成員：</a:t>
            </a:r>
            <a:r>
              <a:rPr lang="en-US" altLang="zh-TW" b="1" dirty="0"/>
              <a:t>James</a:t>
            </a:r>
            <a:r>
              <a:rPr lang="zh-TW" altLang="en-US" b="1" dirty="0"/>
              <a:t>、</a:t>
            </a:r>
            <a:r>
              <a:rPr lang="en-US" altLang="zh-TW" b="1" dirty="0"/>
              <a:t>Eric</a:t>
            </a:r>
            <a:r>
              <a:rPr lang="zh-TW" altLang="en-US" b="1" dirty="0"/>
              <a:t>、</a:t>
            </a:r>
            <a:r>
              <a:rPr lang="en-US" altLang="zh-TW" b="1" dirty="0"/>
              <a:t>Ethan</a:t>
            </a:r>
          </a:p>
          <a:p>
            <a:r>
              <a:rPr lang="zh-TW" altLang="en-US" b="1" dirty="0"/>
              <a:t>日期</a:t>
            </a:r>
            <a:r>
              <a:rPr lang="en-US" altLang="zh-TW" b="1" dirty="0"/>
              <a:t>:2024/08/19</a:t>
            </a:r>
          </a:p>
          <a:p>
            <a:r>
              <a:rPr lang="zh-TW" altLang="en-US" b="1" dirty="0"/>
              <a:t>實踐大學推廣部</a:t>
            </a:r>
            <a:r>
              <a:rPr lang="en-US" altLang="zh-TW" b="1" dirty="0"/>
              <a:t>AI</a:t>
            </a:r>
            <a:r>
              <a:rPr lang="zh-TW" altLang="en-US" b="1" dirty="0"/>
              <a:t>影像辨識班</a:t>
            </a:r>
            <a:endParaRPr lang="en-US" altLang="zh-TW" b="1" dirty="0"/>
          </a:p>
          <a:p>
            <a:r>
              <a:rPr kumimoji="1" lang="zh-TW" altLang="en-US" b="1" dirty="0"/>
              <a:t>指導老師：陳仁政 博士、  朱克剛 博士</a:t>
            </a: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944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C25058-F807-4A30-A2E2-D9EF4A6B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D15381B-F057-4DA0-9C64-202E76A87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80" y="219869"/>
            <a:ext cx="7393213" cy="388143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214A7D4-03B1-4728-ABCE-7A16676EA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8" y="3154166"/>
            <a:ext cx="7054921" cy="370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06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C25058-F807-4A30-A2E2-D9EF4A6B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AED4937-30F7-40A8-BC31-123180482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319"/>
            <a:ext cx="6774871" cy="3881437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2391D50-67B6-43CA-A7DE-5BF8DB80E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804" y="2873732"/>
            <a:ext cx="6954359" cy="398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48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yolov8</a:t>
            </a:r>
            <a:r>
              <a:rPr lang="zh-TW" altLang="en-US" dirty="0"/>
              <a:t>性能評估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D365AFA-1286-4EC6-A6CA-D06733EE7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752" y="1270000"/>
            <a:ext cx="10544396" cy="5272198"/>
          </a:xfrm>
        </p:spPr>
      </p:pic>
    </p:spTree>
    <p:extLst>
      <p:ext uri="{BB962C8B-B14F-4D97-AF65-F5344CB8AC3E}">
        <p14:creationId xmlns:p14="http://schemas.microsoft.com/office/powerpoint/2010/main" val="515497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測試</a:t>
            </a:r>
            <a:r>
              <a:rPr kumimoji="1" lang="en-US" altLang="zh-TW" dirty="0"/>
              <a:t>YOLOv8</a:t>
            </a:r>
            <a:r>
              <a:rPr kumimoji="1" lang="zh-TW" altLang="en-US" dirty="0"/>
              <a:t>模組，偵測物件</a:t>
            </a:r>
            <a:r>
              <a:rPr kumimoji="1" lang="en-US" altLang="zh-TW" dirty="0"/>
              <a:t>(</a:t>
            </a:r>
            <a:r>
              <a:rPr kumimoji="1" lang="zh-TW" altLang="en-US" dirty="0"/>
              <a:t>袋鼠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F4691EE-89ED-40AE-9AFA-0AF301B5D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470F593-CA58-4B8B-BAA7-B44025FD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6" y="1270000"/>
            <a:ext cx="7979596" cy="44797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5908CC-63FD-45E0-9FAF-642CBB404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08" y="3132980"/>
            <a:ext cx="6710722" cy="372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25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43" y="-31574"/>
            <a:ext cx="4846557" cy="30676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0" y="-184369"/>
            <a:ext cx="5003800" cy="337319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9" y="3188822"/>
            <a:ext cx="5148901" cy="366917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0" y="3188823"/>
            <a:ext cx="5214627" cy="347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54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99" y="381794"/>
            <a:ext cx="5437138" cy="309721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472" y="272324"/>
            <a:ext cx="5245100" cy="320668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99" y="3706812"/>
            <a:ext cx="5453021" cy="35306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936" y="3706812"/>
            <a:ext cx="5566172" cy="346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17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9903" y="469900"/>
            <a:ext cx="8596668" cy="1320800"/>
          </a:xfrm>
        </p:spPr>
        <p:txBody>
          <a:bodyPr/>
          <a:lstStyle/>
          <a:p>
            <a:r>
              <a:rPr kumimoji="1" lang="en-US" altLang="zh-TW" dirty="0"/>
              <a:t>VGG</a:t>
            </a:r>
            <a:r>
              <a:rPr kumimoji="1" lang="zh-TW" altLang="en-US" dirty="0"/>
              <a:t>紅袋鼠</a:t>
            </a:r>
            <a:r>
              <a:rPr kumimoji="1" lang="en-US" altLang="zh-TW" dirty="0"/>
              <a:t>(kangaroo)</a:t>
            </a:r>
            <a:r>
              <a:rPr kumimoji="1" lang="zh-TW" altLang="en-US" dirty="0"/>
              <a:t>跟沙袋鼠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wallabey</a:t>
            </a:r>
            <a:r>
              <a:rPr kumimoji="1" lang="en-US" altLang="zh-TW" dirty="0"/>
              <a:t>)</a:t>
            </a:r>
            <a:r>
              <a:rPr kumimoji="1" lang="zh-TW" altLang="en-US" dirty="0"/>
              <a:t>性能評估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74" y="2005361"/>
            <a:ext cx="5425326" cy="4166045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1980406"/>
            <a:ext cx="52197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63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VGG</a:t>
            </a:r>
            <a:r>
              <a:rPr lang="zh-TW" altLang="en-US" dirty="0"/>
              <a:t>模型訓練</a:t>
            </a:r>
            <a:r>
              <a:rPr lang="en-US" altLang="zh-TW" dirty="0"/>
              <a:t>(1600</a:t>
            </a:r>
            <a:r>
              <a:rPr lang="zh-TW" altLang="en-US" dirty="0"/>
              <a:t>張照片</a:t>
            </a:r>
            <a:r>
              <a:rPr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訓練時間</a:t>
            </a:r>
            <a:r>
              <a:rPr lang="en-US" altLang="zh-TW" b="1" dirty="0"/>
              <a:t>:</a:t>
            </a:r>
            <a:r>
              <a:rPr lang="zh-TW" altLang="en-US" b="1" dirty="0"/>
              <a:t>約</a:t>
            </a:r>
            <a:r>
              <a:rPr lang="en-US" altLang="zh-TW" b="1" dirty="0"/>
              <a:t>1</a:t>
            </a:r>
            <a:r>
              <a:rPr lang="zh-TW" altLang="en-US" b="1" dirty="0"/>
              <a:t>小時</a:t>
            </a:r>
            <a:endParaRPr lang="en-US" altLang="zh-TW" b="1" dirty="0"/>
          </a:p>
          <a:p>
            <a:r>
              <a:rPr lang="zh-TW" altLang="en-US" b="1" dirty="0"/>
              <a:t>硬體規格</a:t>
            </a:r>
            <a:r>
              <a:rPr lang="en-US" altLang="zh-TW" b="1" dirty="0"/>
              <a:t>:GeForce RTX 4060</a:t>
            </a:r>
            <a:endParaRPr kumimoji="1" lang="en-US" altLang="zh-TW" dirty="0"/>
          </a:p>
          <a:p>
            <a:r>
              <a:rPr lang="zh-TW" altLang="en-US" b="1" dirty="0"/>
              <a:t>訓練輪數 </a:t>
            </a:r>
            <a:r>
              <a:rPr lang="en-US" altLang="zh-TW" b="1" dirty="0"/>
              <a:t>(Epochs)</a:t>
            </a:r>
            <a:r>
              <a:rPr lang="zh-TW" altLang="en-US" dirty="0"/>
              <a:t>：</a:t>
            </a:r>
            <a:r>
              <a:rPr lang="en-US" altLang="zh-TW" dirty="0"/>
              <a:t>25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3595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3734" y="368300"/>
            <a:ext cx="8596668" cy="1320800"/>
          </a:xfrm>
        </p:spPr>
        <p:txBody>
          <a:bodyPr/>
          <a:lstStyle/>
          <a:p>
            <a:pPr algn="ctr"/>
            <a:endParaRPr kumimoji="1"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022350"/>
            <a:ext cx="7369810" cy="1257300"/>
          </a:xfr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837"/>
            <a:ext cx="4271649" cy="269716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0"/>
            <a:ext cx="4174299" cy="3276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127500"/>
            <a:ext cx="7341447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93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VGG</a:t>
            </a:r>
            <a:r>
              <a:rPr kumimoji="1" lang="zh-TW" altLang="en-US" dirty="0"/>
              <a:t>貓狗分類性能評估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06" y="1930400"/>
            <a:ext cx="5034426" cy="388143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760" y="1930400"/>
            <a:ext cx="5241860" cy="407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40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專案成員介紹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63547"/>
            <a:ext cx="8596668" cy="3880773"/>
          </a:xfrm>
        </p:spPr>
        <p:txBody>
          <a:bodyPr>
            <a:normAutofit/>
          </a:bodyPr>
          <a:lstStyle/>
          <a:p>
            <a:r>
              <a:rPr lang="zh-TW" altLang="en-US" b="1" dirty="0"/>
              <a:t>彭易煬 </a:t>
            </a:r>
            <a:r>
              <a:rPr lang="en-US" altLang="zh-TW" b="1" dirty="0"/>
              <a:t>Peng, Yi-Yang</a:t>
            </a:r>
            <a:r>
              <a:rPr lang="zh-TW" altLang="en-US" b="1" dirty="0"/>
              <a:t> </a:t>
            </a:r>
            <a:r>
              <a:rPr lang="en-US" altLang="zh-TW" b="1" dirty="0"/>
              <a:t>(Eric)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zh-TW" altLang="en-US" b="1" dirty="0"/>
              <a:t>姜智傑 </a:t>
            </a:r>
            <a:r>
              <a:rPr lang="en-US" altLang="zh-TW" b="1" dirty="0"/>
              <a:t>Chiang,  </a:t>
            </a:r>
            <a:r>
              <a:rPr lang="en-US" altLang="zh-TW" b="1" dirty="0" err="1"/>
              <a:t>Chih-Chieh</a:t>
            </a:r>
            <a:r>
              <a:rPr lang="en-US" altLang="zh-TW" b="1" dirty="0"/>
              <a:t> (Ethan)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zh-TW" altLang="en-US" b="1" dirty="0"/>
              <a:t>駱大中 </a:t>
            </a:r>
            <a:r>
              <a:rPr lang="en-US" altLang="zh-TW" b="1" dirty="0"/>
              <a:t>Lo,  Ta-Chung (James)</a:t>
            </a:r>
          </a:p>
          <a:p>
            <a:pPr lvl="1"/>
            <a:r>
              <a:rPr lang="zh-TW" altLang="en-US" b="1" dirty="0"/>
              <a:t>學歷：台北科技大學工業工程學士</a:t>
            </a:r>
            <a:endParaRPr lang="en-US" altLang="zh-TW" b="1" dirty="0"/>
          </a:p>
          <a:p>
            <a:pPr lvl="1"/>
            <a:r>
              <a:rPr lang="zh-TW" altLang="en-US" b="1" dirty="0"/>
              <a:t>資歷：機器視覺自動化檢測設備公司品保組長、專案管理  澳洲旅遊業經營</a:t>
            </a:r>
            <a:r>
              <a:rPr lang="en-US" altLang="zh-TW" b="1" dirty="0"/>
              <a:t>/</a:t>
            </a:r>
            <a:r>
              <a:rPr lang="zh-TW" altLang="en-US" b="1" dirty="0"/>
              <a:t>專案管理</a:t>
            </a:r>
            <a:endParaRPr lang="en-US" altLang="zh-TW" b="1" dirty="0"/>
          </a:p>
          <a:p>
            <a:endParaRPr lang="en-US" altLang="zh-TW" dirty="0"/>
          </a:p>
          <a:p>
            <a:endParaRPr lang="en-US" altLang="zh-TW" dirty="0">
              <a:solidFill>
                <a:srgbClr val="0070C0"/>
              </a:solidFill>
            </a:endParaRPr>
          </a:p>
          <a:p>
            <a:endParaRPr lang="zh-TW" altLang="en-US" dirty="0"/>
          </a:p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630250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專案困難與解決方案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1134" y="1407561"/>
            <a:ext cx="8596668" cy="5178174"/>
          </a:xfrm>
        </p:spPr>
        <p:txBody>
          <a:bodyPr>
            <a:normAutofit/>
          </a:bodyPr>
          <a:lstStyle/>
          <a:p>
            <a:r>
              <a:rPr lang="en-US" altLang="zh-TW" b="1" dirty="0"/>
              <a:t>1. </a:t>
            </a:r>
            <a:r>
              <a:rPr lang="zh-TW" altLang="en-US" b="1" dirty="0"/>
              <a:t>蒐集數據集的困難</a:t>
            </a:r>
            <a:endParaRPr lang="en-US" altLang="zh-TW" b="1" dirty="0"/>
          </a:p>
          <a:p>
            <a:r>
              <a:rPr lang="zh-TW" altLang="en-US" b="1" dirty="0"/>
              <a:t>問題</a:t>
            </a:r>
            <a:r>
              <a:rPr lang="zh-TW" altLang="en-US" dirty="0"/>
              <a:t>：由於第一次接觸影像辨識，對於如何蒐集適合訓練模型的數據集缺乏經驗。我們發現數據集的質量和多樣性對模型表現至關重要，但收集足夠的數據既耗時又困難。</a:t>
            </a:r>
          </a:p>
          <a:p>
            <a:r>
              <a:rPr lang="zh-TW" altLang="en-US" b="1" dirty="0"/>
              <a:t>解決方案</a:t>
            </a:r>
            <a:r>
              <a:rPr lang="zh-TW" altLang="en-US" dirty="0"/>
              <a:t>：我們透過分工合作，在網路上搜尋大量的照片，從最初幾十張開始訓練，發現誤判偵錯問題，於是我們詢問老師意見，後來不斷累積數據資料到將近</a:t>
            </a:r>
            <a:r>
              <a:rPr lang="en-US" altLang="zh-TW" dirty="0"/>
              <a:t>3000</a:t>
            </a:r>
            <a:r>
              <a:rPr lang="zh-TW" altLang="en-US" dirty="0"/>
              <a:t>張。</a:t>
            </a:r>
            <a:endParaRPr lang="en-US" altLang="zh-TW" dirty="0"/>
          </a:p>
          <a:p>
            <a:endParaRPr lang="zh-TW" altLang="en-US" dirty="0"/>
          </a:p>
          <a:p>
            <a:r>
              <a:rPr lang="en-US" altLang="zh-TW" b="1" dirty="0"/>
              <a:t>2. </a:t>
            </a:r>
            <a:r>
              <a:rPr lang="zh-TW" altLang="en-US" b="1" dirty="0"/>
              <a:t>程式撰寫的困難</a:t>
            </a:r>
          </a:p>
          <a:p>
            <a:r>
              <a:rPr lang="zh-TW" altLang="en-US" b="1" dirty="0"/>
              <a:t>問題</a:t>
            </a:r>
            <a:r>
              <a:rPr lang="zh-TW" altLang="en-US" dirty="0"/>
              <a:t>：對於學習影像辨識技術的程式撰寫的經驗不足，尤其是如何運用</a:t>
            </a:r>
            <a:r>
              <a:rPr lang="en-US" altLang="zh-TW" dirty="0"/>
              <a:t>YOLOv8</a:t>
            </a:r>
            <a:r>
              <a:rPr lang="zh-TW" altLang="en-US" dirty="0"/>
              <a:t>和</a:t>
            </a:r>
            <a:r>
              <a:rPr lang="en-US" altLang="zh-TW" dirty="0"/>
              <a:t>VGG</a:t>
            </a:r>
            <a:r>
              <a:rPr lang="zh-TW" altLang="en-US" dirty="0"/>
              <a:t>進行袋鼠偵測與分類。</a:t>
            </a:r>
          </a:p>
          <a:p>
            <a:r>
              <a:rPr lang="zh-TW" altLang="en-US" b="1" dirty="0"/>
              <a:t>解決方案</a:t>
            </a:r>
            <a:r>
              <a:rPr lang="zh-TW" altLang="en-US" dirty="0"/>
              <a:t>：我們通過學習相關技術文檔和教程，並且在遇到技術瓶頸時，除了成員彼此支援以外，我們善用了</a:t>
            </a:r>
            <a:r>
              <a:rPr lang="en-US" altLang="zh-TW" dirty="0"/>
              <a:t>AI</a:t>
            </a:r>
            <a:r>
              <a:rPr lang="zh-TW" altLang="en-US" dirty="0"/>
              <a:t>助手的技術支援來解決程式撰寫中的卡關問題，最終，我們成功撰寫並調試了完整的偵測與分類程式。</a:t>
            </a:r>
          </a:p>
        </p:txBody>
      </p:sp>
    </p:spTree>
    <p:extLst>
      <p:ext uri="{BB962C8B-B14F-4D97-AF65-F5344CB8AC3E}">
        <p14:creationId xmlns:p14="http://schemas.microsoft.com/office/powerpoint/2010/main" val="146965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專案困難與解決方案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1134" y="1407561"/>
            <a:ext cx="8596668" cy="5178174"/>
          </a:xfrm>
        </p:spPr>
        <p:txBody>
          <a:bodyPr>
            <a:normAutofit/>
          </a:bodyPr>
          <a:lstStyle/>
          <a:p>
            <a:r>
              <a:rPr lang="en-US" altLang="zh-TW" b="1" dirty="0"/>
              <a:t>3. </a:t>
            </a:r>
            <a:r>
              <a:rPr lang="zh-TW" altLang="en-US" b="1" dirty="0"/>
              <a:t>電腦環境設定與模組訓練的困難</a:t>
            </a:r>
          </a:p>
          <a:p>
            <a:r>
              <a:rPr lang="zh-TW" altLang="en-US" b="1" dirty="0"/>
              <a:t>問題</a:t>
            </a:r>
            <a:r>
              <a:rPr lang="zh-TW" altLang="en-US" dirty="0"/>
              <a:t>：設定影像辨識所需的電腦環境對我們來說是一個挑戰，特別是在配置</a:t>
            </a:r>
            <a:r>
              <a:rPr lang="en-US" altLang="zh-TW" dirty="0"/>
              <a:t>CUDA</a:t>
            </a:r>
            <a:r>
              <a:rPr lang="zh-TW" altLang="en-US" dirty="0"/>
              <a:t>、</a:t>
            </a:r>
            <a:r>
              <a:rPr lang="en-US" altLang="zh-TW" dirty="0" err="1"/>
              <a:t>PyTorch</a:t>
            </a:r>
            <a:r>
              <a:rPr lang="zh-TW" altLang="en-US" dirty="0"/>
              <a:t>以及其他必要的軟體和驅動程序時，出現了兼容性問題和安裝錯誤。而且學習模組也是一個考驗，我們的筆電沒有</a:t>
            </a:r>
            <a:r>
              <a:rPr lang="en-US" altLang="zh-TW" dirty="0"/>
              <a:t>GPU</a:t>
            </a:r>
            <a:r>
              <a:rPr lang="zh-TW" altLang="en-US" dirty="0"/>
              <a:t>，必須使用學校規格較好的電腦訓練，但在自己筆電、學校的桌機之間環境設定轉換，也是我們的難題。</a:t>
            </a:r>
          </a:p>
          <a:p>
            <a:r>
              <a:rPr lang="zh-TW" altLang="en-US" b="1" dirty="0"/>
              <a:t>解決方案</a:t>
            </a:r>
            <a:r>
              <a:rPr lang="zh-TW" altLang="en-US" dirty="0"/>
              <a:t>：我們反覆嘗試不同的安裝方法，並在網上尋找相關解決方案。最終，我們成功搭建了能夠支持</a:t>
            </a:r>
            <a:r>
              <a:rPr lang="en-US" altLang="zh-TW" dirty="0"/>
              <a:t>YOLOv8</a:t>
            </a:r>
            <a:r>
              <a:rPr lang="zh-TW" altLang="en-US" dirty="0"/>
              <a:t>和</a:t>
            </a:r>
            <a:r>
              <a:rPr lang="en-US" altLang="zh-TW" dirty="0"/>
              <a:t>VGG</a:t>
            </a:r>
            <a:r>
              <a:rPr lang="zh-TW" altLang="en-US" dirty="0"/>
              <a:t>運行的開發環境，並確保模型能夠順利進行訓練和測試。</a:t>
            </a:r>
          </a:p>
          <a:p>
            <a:endParaRPr lang="en-US" altLang="zh-TW" b="1" dirty="0"/>
          </a:p>
          <a:p>
            <a:r>
              <a:rPr lang="en-US" altLang="zh-TW" b="1" dirty="0"/>
              <a:t>4. </a:t>
            </a:r>
            <a:r>
              <a:rPr lang="zh-TW" altLang="en-US" b="1" dirty="0"/>
              <a:t>偵測與分類的誤判問題</a:t>
            </a:r>
          </a:p>
          <a:p>
            <a:r>
              <a:rPr lang="zh-TW" altLang="en-US" b="1" dirty="0"/>
              <a:t>問題</a:t>
            </a:r>
            <a:r>
              <a:rPr lang="zh-TW" altLang="en-US" dirty="0"/>
              <a:t>：儘管模型已經可以運作，但在實際應用中，袋鼠的偵測與分類仍然會出現誤判，尤其是在袋鼠和沙袋鼠之間的區分上。</a:t>
            </a:r>
          </a:p>
          <a:p>
            <a:r>
              <a:rPr lang="zh-TW" altLang="en-US" b="1" dirty="0"/>
              <a:t>解決方案</a:t>
            </a:r>
            <a:r>
              <a:rPr lang="zh-TW" altLang="en-US" dirty="0"/>
              <a:t>：我們深入分析了誤判的原因，並嘗試優化數據集。雖然專題報告期限限制了我們的改進空間，但我們目前已經掌握了如何分析與改進模型的技能，為後續的進一步優化奠定了基礎。</a:t>
            </a:r>
          </a:p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01733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專案困難與解決方案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1134" y="1407561"/>
            <a:ext cx="8596668" cy="5178174"/>
          </a:xfrm>
        </p:spPr>
        <p:txBody>
          <a:bodyPr>
            <a:normAutofit/>
          </a:bodyPr>
          <a:lstStyle/>
          <a:p>
            <a:r>
              <a:rPr lang="en-US" altLang="zh-TW" b="1" dirty="0"/>
              <a:t>5. </a:t>
            </a:r>
            <a:r>
              <a:rPr lang="zh-TW" altLang="en-US" b="1" dirty="0"/>
              <a:t>心態與學習過程的挑戰</a:t>
            </a:r>
          </a:p>
          <a:p>
            <a:r>
              <a:rPr lang="zh-TW" altLang="en-US" b="1" dirty="0"/>
              <a:t>問題</a:t>
            </a:r>
            <a:r>
              <a:rPr lang="zh-TW" altLang="en-US" dirty="0"/>
              <a:t>：由於是第一次接觸這類專案，我們在過程中感到壓力和挫折，尤其是在遇到連續失敗時，曾一度懷疑是否能夠完成專案。</a:t>
            </a:r>
          </a:p>
          <a:p>
            <a:r>
              <a:rPr lang="zh-TW" altLang="en-US" b="1" dirty="0"/>
              <a:t>解決方案</a:t>
            </a:r>
            <a:r>
              <a:rPr lang="zh-TW" altLang="en-US" dirty="0"/>
              <a:t>：通過團隊的互相支持，以及老師和</a:t>
            </a:r>
            <a:r>
              <a:rPr lang="en-US" altLang="zh-TW" dirty="0"/>
              <a:t>AI</a:t>
            </a:r>
            <a:r>
              <a:rPr lang="zh-TW" altLang="en-US" dirty="0"/>
              <a:t>助手的協助，我們逐步克服了這些心理障礙，並學會在困難中尋求解決方案。我們不僅完成了專案，還在這個過程中收穫了大量的知識與技能。</a:t>
            </a:r>
          </a:p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00468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挑戰與限制未來改進方向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1134" y="2160589"/>
            <a:ext cx="8596668" cy="3880773"/>
          </a:xfrm>
        </p:spPr>
        <p:txBody>
          <a:bodyPr/>
          <a:lstStyle/>
          <a:p>
            <a:r>
              <a:rPr lang="zh-TW" altLang="en-US" b="1" dirty="0"/>
              <a:t>數據集的挑戰</a:t>
            </a:r>
            <a:r>
              <a:rPr lang="en-US" altLang="zh-TW" dirty="0"/>
              <a:t>: </a:t>
            </a:r>
            <a:r>
              <a:rPr lang="zh-TW" altLang="en-US" dirty="0"/>
              <a:t>因為數據收集不易</a:t>
            </a:r>
            <a:r>
              <a:rPr lang="en-US" altLang="zh-TW" dirty="0"/>
              <a:t>,</a:t>
            </a:r>
            <a:r>
              <a:rPr lang="zh-TW" altLang="en-US" dirty="0"/>
              <a:t>袋鼠多樣性可能不夠充足，數據集不夠全面，模型在不同場景下表現不穩定。</a:t>
            </a:r>
            <a:endParaRPr lang="en-US" altLang="zh-TW" dirty="0"/>
          </a:p>
          <a:p>
            <a:r>
              <a:rPr lang="en-US" altLang="zh-TW" b="1" dirty="0"/>
              <a:t>VGG</a:t>
            </a:r>
            <a:r>
              <a:rPr lang="zh-TW" altLang="en-US" b="1" dirty="0"/>
              <a:t>模型過度擬和</a:t>
            </a:r>
            <a:r>
              <a:rPr lang="en-US" altLang="zh-TW" b="1" dirty="0"/>
              <a:t>	</a:t>
            </a:r>
            <a:r>
              <a:rPr lang="en-US" altLang="zh-TW" dirty="0"/>
              <a:t>:</a:t>
            </a:r>
            <a:r>
              <a:rPr lang="zh-TW" altLang="en-US" dirty="0"/>
              <a:t>解決過度擬和問題</a:t>
            </a:r>
            <a:r>
              <a:rPr lang="en-US" altLang="zh-TW" dirty="0"/>
              <a:t>(</a:t>
            </a:r>
            <a:r>
              <a:rPr lang="zh-TW" altLang="en-US" dirty="0"/>
              <a:t>平衡樣本數</a:t>
            </a:r>
            <a:r>
              <a:rPr lang="en-US" altLang="zh-TW" dirty="0"/>
              <a:t>,</a:t>
            </a:r>
            <a:r>
              <a:rPr lang="zh-TW" altLang="en-US" dirty="0"/>
              <a:t>去雜訊</a:t>
            </a:r>
            <a:r>
              <a:rPr lang="en-US" altLang="zh-TW" dirty="0"/>
              <a:t>,</a:t>
            </a:r>
            <a:r>
              <a:rPr lang="zh-TW" altLang="en-US" dirty="0"/>
              <a:t>圖片特徵增強</a:t>
            </a:r>
            <a:r>
              <a:rPr lang="en-US" altLang="zh-TW" dirty="0"/>
              <a:t>)</a:t>
            </a:r>
          </a:p>
          <a:p>
            <a:r>
              <a:rPr lang="zh-TW" altLang="en-US" b="1" dirty="0"/>
              <a:t>辨識率不高的挑戰</a:t>
            </a:r>
            <a:r>
              <a:rPr lang="en-US" altLang="zh-TW" dirty="0"/>
              <a:t>:</a:t>
            </a:r>
            <a:r>
              <a:rPr lang="zh-TW" altLang="en-US" dirty="0"/>
              <a:t>會把其他動物</a:t>
            </a:r>
            <a:r>
              <a:rPr lang="en-US" altLang="zh-TW" dirty="0"/>
              <a:t>(</a:t>
            </a:r>
            <a:r>
              <a:rPr lang="zh-TW" altLang="en-US" dirty="0"/>
              <a:t>熊</a:t>
            </a:r>
            <a:r>
              <a:rPr lang="en-US" altLang="zh-TW" dirty="0"/>
              <a:t>,</a:t>
            </a:r>
            <a:r>
              <a:rPr lang="zh-TW" altLang="en-US" dirty="0"/>
              <a:t>無尾熊</a:t>
            </a:r>
            <a:r>
              <a:rPr lang="en-US" altLang="zh-TW" dirty="0"/>
              <a:t>)</a:t>
            </a:r>
            <a:r>
              <a:rPr lang="zh-TW" altLang="en-US" dirty="0"/>
              <a:t>辨識為袋鼠</a:t>
            </a:r>
            <a:r>
              <a:rPr lang="en-US" altLang="zh-TW" dirty="0"/>
              <a:t>,</a:t>
            </a:r>
            <a:r>
              <a:rPr lang="zh-TW" altLang="en-US" dirty="0"/>
              <a:t>需要加入更多的負樣本數</a:t>
            </a:r>
            <a:endParaRPr lang="en-US" altLang="zh-TW" dirty="0"/>
          </a:p>
          <a:p>
            <a:r>
              <a:rPr lang="zh-TW" altLang="en-US" b="1" dirty="0"/>
              <a:t>未來找出應用場景</a:t>
            </a:r>
            <a:r>
              <a:rPr lang="en-US" altLang="zh-TW" dirty="0"/>
              <a:t>:</a:t>
            </a:r>
            <a:r>
              <a:rPr lang="zh-TW" altLang="en-US" dirty="0"/>
              <a:t>學術應用</a:t>
            </a:r>
            <a:r>
              <a:rPr lang="en-US" altLang="zh-TW" dirty="0"/>
              <a:t>,</a:t>
            </a:r>
            <a:r>
              <a:rPr lang="zh-TW" altLang="en-US" dirty="0"/>
              <a:t>行車安全</a:t>
            </a:r>
            <a:r>
              <a:rPr lang="mr-IN" altLang="zh-TW" dirty="0"/>
              <a:t>…</a:t>
            </a:r>
            <a:r>
              <a:rPr lang="en-US" altLang="zh-TW" dirty="0"/>
              <a:t>.</a:t>
            </a:r>
            <a:r>
              <a:rPr lang="en-US" altLang="zh-TW" dirty="0" err="1"/>
              <a:t>etc</a:t>
            </a:r>
            <a:endParaRPr lang="en-US" altLang="zh-TW" dirty="0"/>
          </a:p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319788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總結：</a:t>
            </a:r>
            <a:r>
              <a:rPr lang="zh-TW" altLang="en-US" dirty="0"/>
              <a:t>目前我們系統已經可以偵測出袋鼠，並且可以在其中做出</a:t>
            </a:r>
            <a:r>
              <a:rPr lang="en-US" altLang="zh-TW" dirty="0"/>
              <a:t>Kangaroo</a:t>
            </a:r>
            <a:r>
              <a:rPr lang="zh-TW" altLang="en-US" dirty="0"/>
              <a:t>和</a:t>
            </a:r>
            <a:r>
              <a:rPr lang="en-US" altLang="zh-TW" dirty="0"/>
              <a:t>wallaby</a:t>
            </a:r>
            <a:r>
              <a:rPr lang="zh-TW" altLang="en-US" dirty="0"/>
              <a:t>的分類，這是一個重大的成果。雖然有誤判的情況，但確實已經達成基礎的功能。</a:t>
            </a:r>
            <a:endParaRPr lang="en-US" altLang="zh-TW" dirty="0"/>
          </a:p>
          <a:p>
            <a:r>
              <a:rPr lang="zh-TW" altLang="en-US" b="1" dirty="0"/>
              <a:t>未來工作</a:t>
            </a:r>
            <a:r>
              <a:rPr lang="en-US" altLang="zh-TW" dirty="0"/>
              <a:t>: </a:t>
            </a:r>
            <a:r>
              <a:rPr lang="zh-TW" altLang="en-US" dirty="0"/>
              <a:t>本專案未來可以持續應用與改善，例如開發應用場景</a:t>
            </a:r>
            <a:r>
              <a:rPr lang="en-US" altLang="zh-TW" dirty="0"/>
              <a:t>(</a:t>
            </a:r>
            <a:r>
              <a:rPr lang="zh-TW" altLang="en-US" dirty="0"/>
              <a:t>如行車中</a:t>
            </a:r>
            <a:r>
              <a:rPr lang="en-US" altLang="zh-TW" dirty="0"/>
              <a:t>)</a:t>
            </a:r>
            <a:r>
              <a:rPr lang="zh-TW" altLang="en-US" dirty="0"/>
              <a:t>，以及增加更多袋鼠的品種分類，找出確切實際應用場景，增加數據多樣性持續優化與改善模型準確率，是本專案可以持續發展的方向。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02086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Q&amp;A</a:t>
            </a:r>
            <a:r>
              <a:rPr lang="zh-TW" altLang="en-US" dirty="0"/>
              <a:t>時間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6251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sz="4800" dirty="0"/>
              <a:t>            謝謝聆聽 歡迎指教</a:t>
            </a:r>
          </a:p>
        </p:txBody>
      </p:sp>
    </p:spTree>
    <p:extLst>
      <p:ext uri="{BB962C8B-B14F-4D97-AF65-F5344CB8AC3E}">
        <p14:creationId xmlns:p14="http://schemas.microsoft.com/office/powerpoint/2010/main" val="3284037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為何想做此題目？此系統可能應用場景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63547"/>
            <a:ext cx="8596668" cy="3880773"/>
          </a:xfrm>
        </p:spPr>
        <p:txBody>
          <a:bodyPr>
            <a:normAutofit/>
          </a:bodyPr>
          <a:lstStyle/>
          <a:p>
            <a:r>
              <a:rPr lang="zh-TW" altLang="en-US" b="1" dirty="0"/>
              <a:t>袋鼠入侵偵測</a:t>
            </a:r>
            <a:endParaRPr lang="en-US" altLang="zh-TW" b="1" dirty="0"/>
          </a:p>
          <a:p>
            <a:r>
              <a:rPr lang="zh-TW" altLang="en-US" b="1" dirty="0"/>
              <a:t>保護與觀察</a:t>
            </a:r>
            <a:r>
              <a:rPr lang="en-US" altLang="zh-TW" b="1" dirty="0"/>
              <a:t>(</a:t>
            </a:r>
            <a:r>
              <a:rPr lang="zh-TW" altLang="en-US" b="1" dirty="0"/>
              <a:t>科學研究</a:t>
            </a:r>
            <a:r>
              <a:rPr lang="en-US" altLang="zh-TW" b="1" dirty="0"/>
              <a:t>)</a:t>
            </a:r>
          </a:p>
          <a:p>
            <a:r>
              <a:rPr lang="zh-TW" altLang="en-US" b="1" dirty="0"/>
              <a:t>交通安全防範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b="1" dirty="0"/>
              <a:t>居家庭園或工作莊園袋鼠入侵偵測與警示</a:t>
            </a:r>
            <a:endParaRPr lang="en-US" altLang="zh-TW" b="1" dirty="0"/>
          </a:p>
          <a:p>
            <a:r>
              <a:rPr lang="zh-TW" altLang="en-US" b="1" dirty="0"/>
              <a:t>市郊開發事前動物群體與範圍偵測</a:t>
            </a:r>
            <a:endParaRPr lang="en-US" altLang="zh-TW" b="1" dirty="0"/>
          </a:p>
          <a:p>
            <a:r>
              <a:rPr lang="zh-TW" altLang="en-US" b="1" dirty="0"/>
              <a:t>研究澳洲袋鼠的品種辨識</a:t>
            </a:r>
            <a:r>
              <a:rPr lang="zh-TW" altLang="en-US" dirty="0"/>
              <a:t>：分類常見的</a:t>
            </a:r>
            <a:r>
              <a:rPr lang="zh-TW" altLang="en-US" dirty="0">
                <a:solidFill>
                  <a:srgbClr val="0070C0"/>
                </a:solidFill>
              </a:rPr>
              <a:t>袋鼠</a:t>
            </a:r>
            <a:r>
              <a:rPr lang="en-US" altLang="zh-TW" dirty="0">
                <a:solidFill>
                  <a:srgbClr val="0070C0"/>
                </a:solidFill>
              </a:rPr>
              <a:t>(kangaroo)</a:t>
            </a:r>
            <a:r>
              <a:rPr lang="zh-TW" altLang="en-US" dirty="0"/>
              <a:t>以及</a:t>
            </a:r>
            <a:r>
              <a:rPr lang="zh-TW" altLang="en-US" dirty="0">
                <a:solidFill>
                  <a:srgbClr val="0070C0"/>
                </a:solidFill>
              </a:rPr>
              <a:t>沙袋鼠</a:t>
            </a:r>
            <a:r>
              <a:rPr lang="en-US" altLang="zh-TW" dirty="0">
                <a:solidFill>
                  <a:srgbClr val="0070C0"/>
                </a:solidFill>
              </a:rPr>
              <a:t>(wallaby)</a:t>
            </a:r>
          </a:p>
          <a:p>
            <a:r>
              <a:rPr lang="zh-TW" altLang="en-US" b="1" dirty="0"/>
              <a:t>袋鼠碰撞事故的普遍性</a:t>
            </a:r>
            <a:r>
              <a:rPr lang="zh-TW" altLang="en-US" dirty="0"/>
              <a:t>：澳洲每年發生數以萬計的動物與車輛碰撞事故，其中大約 </a:t>
            </a:r>
            <a:r>
              <a:rPr lang="en-US" altLang="zh-TW" b="1" dirty="0"/>
              <a:t>80%</a:t>
            </a:r>
            <a:r>
              <a:rPr lang="zh-TW" altLang="en-US" dirty="0"/>
              <a:t> 涉及袋鼠。</a:t>
            </a:r>
          </a:p>
          <a:p>
            <a:endParaRPr lang="en-US" altLang="zh-TW" dirty="0">
              <a:solidFill>
                <a:srgbClr val="0070C0"/>
              </a:solidFill>
            </a:endParaRPr>
          </a:p>
          <a:p>
            <a:endParaRPr lang="zh-TW" altLang="en-US" dirty="0"/>
          </a:p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760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Yolo8</a:t>
            </a:r>
            <a:r>
              <a:rPr lang="zh-TW" altLang="en-US" dirty="0"/>
              <a:t>與</a:t>
            </a:r>
            <a:r>
              <a:rPr lang="en-US" altLang="zh-TW" dirty="0"/>
              <a:t>VGG</a:t>
            </a:r>
            <a:r>
              <a:rPr lang="zh-TW" altLang="en-US" dirty="0"/>
              <a:t>的比較優缺點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模型大小</a:t>
            </a:r>
            <a:r>
              <a:rPr lang="en-US" altLang="zh-TW" b="1" dirty="0"/>
              <a:t>:</a:t>
            </a:r>
            <a:r>
              <a:rPr lang="en-US" altLang="zh-TW" dirty="0"/>
              <a:t> YOLOv8n</a:t>
            </a:r>
            <a:r>
              <a:rPr lang="zh-TW" altLang="en-US" dirty="0"/>
              <a:t>約</a:t>
            </a:r>
            <a:r>
              <a:rPr lang="en-US" altLang="zh-TW" dirty="0"/>
              <a:t>6mb,VGG</a:t>
            </a:r>
            <a:r>
              <a:rPr lang="zh-TW" altLang="en-US" dirty="0"/>
              <a:t>約</a:t>
            </a:r>
            <a:r>
              <a:rPr lang="en-US" altLang="zh-TW" dirty="0"/>
              <a:t>500mb</a:t>
            </a:r>
          </a:p>
          <a:p>
            <a:r>
              <a:rPr lang="zh-TW" altLang="en-US" b="1" dirty="0"/>
              <a:t>精度與可靠性</a:t>
            </a:r>
            <a:r>
              <a:rPr lang="zh-TW" altLang="en-US" dirty="0"/>
              <a:t>：</a:t>
            </a:r>
            <a:r>
              <a:rPr lang="en-US" altLang="zh-TW" dirty="0"/>
              <a:t>VGG</a:t>
            </a:r>
            <a:r>
              <a:rPr lang="zh-TW" altLang="en-US" dirty="0"/>
              <a:t>處理分類準確度高</a:t>
            </a:r>
            <a:r>
              <a:rPr lang="en-US" altLang="zh-TW" dirty="0"/>
              <a:t>,yolov8</a:t>
            </a:r>
            <a:r>
              <a:rPr lang="zh-TW" altLang="en-US" dirty="0"/>
              <a:t>相對不準確</a:t>
            </a:r>
            <a:endParaRPr lang="en-US" altLang="zh-TW" dirty="0"/>
          </a:p>
          <a:p>
            <a:r>
              <a:rPr lang="zh-TW" altLang="en-US" b="1" dirty="0"/>
              <a:t>社群支持與更新</a:t>
            </a:r>
            <a:r>
              <a:rPr lang="zh-TW" altLang="en-US" dirty="0"/>
              <a:t>：</a:t>
            </a:r>
            <a:r>
              <a:rPr lang="en-US" altLang="zh-TW" dirty="0"/>
              <a:t>yolov8</a:t>
            </a:r>
            <a:r>
              <a:rPr lang="zh-TW" altLang="en-US" dirty="0"/>
              <a:t>有官方支援</a:t>
            </a:r>
            <a:r>
              <a:rPr lang="en-US" altLang="zh-TW" dirty="0"/>
              <a:t>,VGG</a:t>
            </a:r>
            <a:r>
              <a:rPr lang="zh-TW" altLang="en-US" dirty="0"/>
              <a:t>無</a:t>
            </a:r>
            <a:endParaRPr kumimoji="1" lang="en-US" altLang="zh-TW" dirty="0"/>
          </a:p>
          <a:p>
            <a:r>
              <a:rPr lang="zh-TW" altLang="en-US" b="1" dirty="0"/>
              <a:t>應用場景</a:t>
            </a:r>
            <a:r>
              <a:rPr lang="zh-TW" altLang="en-US" dirty="0"/>
              <a:t>：</a:t>
            </a:r>
            <a:r>
              <a:rPr lang="en-US" altLang="zh-TW" dirty="0"/>
              <a:t>yolo8</a:t>
            </a:r>
            <a:r>
              <a:rPr lang="zh-TW" altLang="en-US" dirty="0"/>
              <a:t>可應用在邊緣運算</a:t>
            </a:r>
            <a:r>
              <a:rPr lang="en-US" altLang="zh-TW" dirty="0"/>
              <a:t>,VGG</a:t>
            </a:r>
            <a:r>
              <a:rPr lang="zh-TW" altLang="en-US" dirty="0"/>
              <a:t>較困難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9174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yolov8</a:t>
            </a:r>
            <a:r>
              <a:rPr lang="zh-TW" altLang="en-US" dirty="0"/>
              <a:t>數據集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訓練數據來源</a:t>
            </a:r>
            <a:r>
              <a:rPr lang="en-US" altLang="zh-TW" dirty="0"/>
              <a:t>: </a:t>
            </a:r>
            <a:r>
              <a:rPr lang="en-US" altLang="zh-TW" dirty="0" err="1"/>
              <a:t>Kaggle</a:t>
            </a:r>
            <a:r>
              <a:rPr lang="zh-TW" altLang="en-US" dirty="0"/>
              <a:t> </a:t>
            </a:r>
            <a:r>
              <a:rPr lang="en-US" altLang="zh-TW" dirty="0" err="1"/>
              <a:t>dataset,Pexels</a:t>
            </a:r>
            <a:r>
              <a:rPr lang="en-US" altLang="zh-TW" dirty="0"/>
              <a:t>, google search</a:t>
            </a:r>
            <a:r>
              <a:rPr lang="zh-TW" altLang="en-US" dirty="0"/>
              <a:t>澳洲袋鼠影片</a:t>
            </a:r>
            <a:endParaRPr lang="en-US" altLang="zh-TW" dirty="0"/>
          </a:p>
          <a:p>
            <a:r>
              <a:rPr lang="zh-TW" altLang="en-US" b="1" dirty="0"/>
              <a:t>數據集規模</a:t>
            </a:r>
            <a:r>
              <a:rPr lang="zh-TW" altLang="en-US" dirty="0"/>
              <a:t>：本次訓練使用了</a:t>
            </a:r>
            <a:r>
              <a:rPr lang="en-US" altLang="zh-TW" dirty="0"/>
              <a:t>2998</a:t>
            </a:r>
            <a:r>
              <a:rPr lang="zh-TW" altLang="en-US" dirty="0"/>
              <a:t>張袋鼠、沙袋鼠與其他動物、場景圖片。</a:t>
            </a:r>
            <a:endParaRPr lang="en-US" altLang="zh-TW" dirty="0"/>
          </a:p>
          <a:p>
            <a:pPr lvl="1"/>
            <a:r>
              <a:rPr lang="en-US" altLang="zh-TW" dirty="0"/>
              <a:t>TRIAN</a:t>
            </a:r>
            <a:r>
              <a:rPr lang="zh-TW" altLang="en-US" dirty="0"/>
              <a:t>訓練集：</a:t>
            </a:r>
            <a:r>
              <a:rPr lang="en-US" altLang="zh-TW" dirty="0"/>
              <a:t>2142</a:t>
            </a:r>
            <a:r>
              <a:rPr lang="zh-TW" altLang="en-US" dirty="0"/>
              <a:t>張</a:t>
            </a:r>
            <a:endParaRPr lang="en-US" altLang="zh-TW" dirty="0"/>
          </a:p>
          <a:p>
            <a:pPr lvl="1"/>
            <a:r>
              <a:rPr lang="en-US" altLang="zh-TW" dirty="0"/>
              <a:t>Val</a:t>
            </a:r>
            <a:r>
              <a:rPr lang="zh-TW" altLang="en-US" dirty="0"/>
              <a:t>驗證集：</a:t>
            </a:r>
            <a:r>
              <a:rPr lang="en-US" altLang="zh-TW" dirty="0"/>
              <a:t>846</a:t>
            </a:r>
            <a:r>
              <a:rPr lang="zh-TW" altLang="en-US" dirty="0"/>
              <a:t>張</a:t>
            </a:r>
            <a:endParaRPr lang="en-US" altLang="zh-TW" dirty="0"/>
          </a:p>
          <a:p>
            <a:r>
              <a:rPr lang="zh-TW" altLang="en-US" b="1" dirty="0"/>
              <a:t>訓練資料驗證資料比：</a:t>
            </a:r>
            <a:r>
              <a:rPr lang="zh-TW" altLang="en-US" dirty="0"/>
              <a:t>約</a:t>
            </a:r>
            <a:r>
              <a:rPr lang="en-US" altLang="zh-TW" dirty="0"/>
              <a:t>7.2:2.8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7844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VGG</a:t>
            </a:r>
            <a:r>
              <a:rPr kumimoji="1" lang="zh-TW" altLang="en-US" dirty="0"/>
              <a:t>數據集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0034" y="1335640"/>
            <a:ext cx="8596668" cy="4718423"/>
          </a:xfrm>
        </p:spPr>
        <p:txBody>
          <a:bodyPr>
            <a:normAutofit/>
          </a:bodyPr>
          <a:lstStyle/>
          <a:p>
            <a:r>
              <a:rPr lang="zh-TW" altLang="en-US" b="1" dirty="0"/>
              <a:t>數據來源</a:t>
            </a:r>
            <a:r>
              <a:rPr lang="en-US" altLang="zh-TW" dirty="0"/>
              <a:t>:Kaggle</a:t>
            </a:r>
            <a:r>
              <a:rPr lang="zh-TW" altLang="en-US" dirty="0"/>
              <a:t> </a:t>
            </a:r>
            <a:r>
              <a:rPr lang="en-US" altLang="zh-TW" dirty="0" err="1"/>
              <a:t>dataset,Pexels</a:t>
            </a:r>
            <a:r>
              <a:rPr lang="en-US" altLang="zh-TW" dirty="0"/>
              <a:t>, google search</a:t>
            </a:r>
            <a:r>
              <a:rPr lang="zh-TW" altLang="en-US" dirty="0"/>
              <a:t>澳洲袋鼠影片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b="1" dirty="0"/>
              <a:t>訓練</a:t>
            </a:r>
            <a:r>
              <a:rPr lang="en-US" altLang="zh-TW" b="1" dirty="0"/>
              <a:t>(TRAIN)</a:t>
            </a:r>
            <a:r>
              <a:rPr lang="zh-TW" altLang="en-US" b="1" dirty="0"/>
              <a:t>資料集：使用圖集用採用人工分類</a:t>
            </a:r>
            <a:endParaRPr lang="en-US" altLang="zh-TW" b="1" dirty="0"/>
          </a:p>
          <a:p>
            <a:pPr lvl="1"/>
            <a:r>
              <a:rPr lang="zh-TW" altLang="en-US" dirty="0"/>
              <a:t>袋鼠</a:t>
            </a:r>
            <a:r>
              <a:rPr lang="en-US" altLang="zh-TW" dirty="0"/>
              <a:t>(kangaroo):1472</a:t>
            </a:r>
            <a:r>
              <a:rPr lang="zh-TW" altLang="en-US" dirty="0"/>
              <a:t>張</a:t>
            </a:r>
            <a:endParaRPr lang="en-US" altLang="zh-TW" dirty="0"/>
          </a:p>
          <a:p>
            <a:pPr lvl="1"/>
            <a:r>
              <a:rPr lang="zh-TW" altLang="en-US" dirty="0"/>
              <a:t>沙袋鼠</a:t>
            </a:r>
            <a:r>
              <a:rPr lang="en-US" altLang="zh-TW" dirty="0"/>
              <a:t>(wallaby): 367</a:t>
            </a:r>
            <a:r>
              <a:rPr lang="zh-TW" altLang="en-US" dirty="0"/>
              <a:t>張</a:t>
            </a:r>
            <a:r>
              <a:rPr lang="en-US" altLang="zh-TW" dirty="0"/>
              <a:t>,(</a:t>
            </a:r>
            <a:r>
              <a:rPr lang="zh-TW" altLang="en-US" dirty="0"/>
              <a:t>原始</a:t>
            </a:r>
            <a:r>
              <a:rPr lang="en-US" altLang="zh-TW" dirty="0"/>
              <a:t>300</a:t>
            </a:r>
            <a:r>
              <a:rPr lang="zh-TW" altLang="en-US" dirty="0"/>
              <a:t>張</a:t>
            </a:r>
            <a:r>
              <a:rPr lang="en-US" altLang="zh-TW" dirty="0"/>
              <a:t>,</a:t>
            </a:r>
            <a:r>
              <a:rPr lang="zh-TW" altLang="en-US" dirty="0"/>
              <a:t>旋轉</a:t>
            </a:r>
            <a:r>
              <a:rPr lang="en-US" altLang="zh-TW" dirty="0"/>
              <a:t>90,180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  <a:p>
            <a:r>
              <a:rPr lang="zh-TW" altLang="en-US" b="1" dirty="0"/>
              <a:t>驗證</a:t>
            </a:r>
            <a:r>
              <a:rPr lang="en-US" altLang="zh-TW" b="1" dirty="0"/>
              <a:t>(Val)</a:t>
            </a:r>
            <a:r>
              <a:rPr lang="zh-TW" altLang="en-US" b="1" dirty="0"/>
              <a:t>資料集：使用圖集用採用人工分類</a:t>
            </a:r>
            <a:endParaRPr lang="en-US" altLang="zh-TW" b="1" dirty="0"/>
          </a:p>
          <a:p>
            <a:pPr lvl="1"/>
            <a:r>
              <a:rPr lang="zh-TW" altLang="en-US" dirty="0"/>
              <a:t>袋鼠</a:t>
            </a:r>
            <a:r>
              <a:rPr lang="en-US" altLang="zh-TW" dirty="0"/>
              <a:t>(kangaroo):650</a:t>
            </a:r>
            <a:r>
              <a:rPr lang="zh-TW" altLang="en-US" dirty="0"/>
              <a:t>張</a:t>
            </a:r>
            <a:endParaRPr lang="en-US" altLang="zh-TW" dirty="0"/>
          </a:p>
          <a:p>
            <a:pPr lvl="1"/>
            <a:r>
              <a:rPr lang="zh-TW" altLang="en-US" dirty="0"/>
              <a:t>沙袋鼠</a:t>
            </a:r>
            <a:r>
              <a:rPr lang="en-US" altLang="zh-TW" dirty="0"/>
              <a:t>(wallaby): 63</a:t>
            </a:r>
            <a:r>
              <a:rPr lang="zh-TW" altLang="en-US" dirty="0"/>
              <a:t>張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zh-TW" altLang="en-US" b="1" dirty="0"/>
              <a:t>訓練資料驗證資料比：約</a:t>
            </a:r>
            <a:r>
              <a:rPr lang="en-US" altLang="zh-TW" b="1" dirty="0"/>
              <a:t>7.2:2.8</a:t>
            </a:r>
            <a:endParaRPr kumimoji="1" lang="en-US" altLang="zh-TW" b="1" dirty="0"/>
          </a:p>
          <a:p>
            <a:endParaRPr lang="en-US" altLang="zh-TW" b="1" dirty="0"/>
          </a:p>
          <a:p>
            <a:endParaRPr kumimoji="1" lang="en-US" altLang="zh-TW" dirty="0"/>
          </a:p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044853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yolov8</a:t>
            </a:r>
            <a:r>
              <a:rPr lang="zh-TW" altLang="en-US" dirty="0"/>
              <a:t>模型訓練</a:t>
            </a:r>
            <a:r>
              <a:rPr lang="en-US" altLang="zh-TW" dirty="0"/>
              <a:t>(3000</a:t>
            </a:r>
            <a:r>
              <a:rPr lang="zh-TW" altLang="en-US" dirty="0"/>
              <a:t>張照片</a:t>
            </a:r>
            <a:r>
              <a:rPr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訓練時間</a:t>
            </a:r>
            <a:r>
              <a:rPr lang="en-US" altLang="zh-TW" b="1" dirty="0"/>
              <a:t>:1.356hr</a:t>
            </a:r>
          </a:p>
          <a:p>
            <a:r>
              <a:rPr lang="zh-TW" altLang="en-US" b="1" dirty="0"/>
              <a:t>硬體規格</a:t>
            </a:r>
            <a:r>
              <a:rPr lang="en-US" altLang="zh-TW" b="1" dirty="0"/>
              <a:t>:GeForce RTX 4060</a:t>
            </a:r>
            <a:endParaRPr kumimoji="1" lang="en-US" altLang="zh-TW" dirty="0"/>
          </a:p>
          <a:p>
            <a:r>
              <a:rPr lang="zh-TW" altLang="en-US" b="1" dirty="0"/>
              <a:t>訓練輪數 </a:t>
            </a:r>
            <a:r>
              <a:rPr lang="en-US" altLang="zh-TW" b="1" dirty="0"/>
              <a:t>(Epochs)</a:t>
            </a:r>
            <a:r>
              <a:rPr lang="zh-TW" altLang="en-US" dirty="0"/>
              <a:t>：</a:t>
            </a:r>
            <a:r>
              <a:rPr lang="en-US" altLang="zh-TW" dirty="0"/>
              <a:t>174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BD08DB-7991-4E05-9B37-562E3E45ABEF}"/>
              </a:ext>
            </a:extLst>
          </p:cNvPr>
          <p:cNvSpPr/>
          <p:nvPr/>
        </p:nvSpPr>
        <p:spPr>
          <a:xfrm>
            <a:off x="4362993" y="3244334"/>
            <a:ext cx="3466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訓練資料驗證資料比：</a:t>
            </a:r>
            <a:r>
              <a:rPr lang="zh-TW" altLang="en-US" dirty="0"/>
              <a:t>約</a:t>
            </a:r>
            <a:r>
              <a:rPr lang="en-US" altLang="zh-TW" dirty="0"/>
              <a:t>7.2:2.8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40323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yolov8</a:t>
            </a:r>
            <a:r>
              <a:rPr lang="zh-TW" altLang="en-US" dirty="0"/>
              <a:t>模型訓練</a:t>
            </a:r>
            <a:r>
              <a:rPr lang="en-US" altLang="zh-TW" dirty="0"/>
              <a:t>(3000</a:t>
            </a:r>
            <a:r>
              <a:rPr lang="zh-TW" altLang="en-US" dirty="0"/>
              <a:t>張照片</a:t>
            </a:r>
            <a:r>
              <a:rPr lang="en-US" altLang="zh-TW" dirty="0"/>
              <a:t>)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5AC54E-E399-456F-97FD-74EE59A3A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658" y="1424683"/>
            <a:ext cx="5233828" cy="5233828"/>
          </a:xfr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C89FCD1-A2C0-40E5-96C6-6410E279E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89" y="1424683"/>
            <a:ext cx="5233828" cy="52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86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yolov8</a:t>
            </a:r>
            <a:r>
              <a:rPr lang="zh-TW" altLang="en-US" dirty="0"/>
              <a:t>模型訓練</a:t>
            </a:r>
            <a:r>
              <a:rPr lang="en-US" altLang="zh-TW" dirty="0"/>
              <a:t>(3000</a:t>
            </a:r>
            <a:r>
              <a:rPr lang="zh-TW" altLang="en-US" dirty="0"/>
              <a:t>張照片</a:t>
            </a:r>
            <a:r>
              <a:rPr lang="en-US" altLang="zh-TW" dirty="0"/>
              <a:t>)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20B9D7D-1388-4E79-BA22-9616E861B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1390" y="1407560"/>
            <a:ext cx="5148113" cy="5148113"/>
          </a:xfrm>
        </p:spPr>
      </p:pic>
    </p:spTree>
    <p:extLst>
      <p:ext uri="{BB962C8B-B14F-4D97-AF65-F5344CB8AC3E}">
        <p14:creationId xmlns:p14="http://schemas.microsoft.com/office/powerpoint/2010/main" val="2449441082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多面向</Template>
  <TotalTime>2232</TotalTime>
  <Words>1236</Words>
  <Application>Microsoft Office PowerPoint</Application>
  <PresentationFormat>寬螢幕</PresentationFormat>
  <Paragraphs>98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微軟正黑體</vt:lpstr>
      <vt:lpstr>新細明體</vt:lpstr>
      <vt:lpstr>Arial</vt:lpstr>
      <vt:lpstr>Calibri</vt:lpstr>
      <vt:lpstr>Mangal</vt:lpstr>
      <vt:lpstr>Trebuchet MS</vt:lpstr>
      <vt:lpstr>Wingdings 3</vt:lpstr>
      <vt:lpstr>平面</vt:lpstr>
      <vt:lpstr>基於YOLOv8的袋鼠偵測系統與VGG袋鼠品種分類</vt:lpstr>
      <vt:lpstr>專案成員介紹</vt:lpstr>
      <vt:lpstr>為何想做此題目？此系統可能應用場景</vt:lpstr>
      <vt:lpstr>Yolo8與VGG的比較優缺點</vt:lpstr>
      <vt:lpstr>yolov8數據集</vt:lpstr>
      <vt:lpstr>VGG數據集</vt:lpstr>
      <vt:lpstr>yolov8模型訓練(3000張照片)</vt:lpstr>
      <vt:lpstr>yolov8模型訓練(3000張照片)</vt:lpstr>
      <vt:lpstr>yolov8模型訓練(3000張照片)</vt:lpstr>
      <vt:lpstr>PowerPoint 簡報</vt:lpstr>
      <vt:lpstr>PowerPoint 簡報</vt:lpstr>
      <vt:lpstr>yolov8性能評估</vt:lpstr>
      <vt:lpstr>測試YOLOv8模組，偵測物件(袋鼠)</vt:lpstr>
      <vt:lpstr>PowerPoint 簡報</vt:lpstr>
      <vt:lpstr>PowerPoint 簡報</vt:lpstr>
      <vt:lpstr>VGG紅袋鼠(kangaroo)跟沙袋鼠(wallabey)性能評估</vt:lpstr>
      <vt:lpstr>VGG模型訓練(1600張照片)</vt:lpstr>
      <vt:lpstr>PowerPoint 簡報</vt:lpstr>
      <vt:lpstr>VGG貓狗分類性能評估</vt:lpstr>
      <vt:lpstr>專案困難與解決方案</vt:lpstr>
      <vt:lpstr>專案困難與解決方案</vt:lpstr>
      <vt:lpstr>專案困難與解決方案</vt:lpstr>
      <vt:lpstr>挑戰與限制未來改進方向</vt:lpstr>
      <vt:lpstr>結論</vt:lpstr>
      <vt:lpstr>Q&amp;A時間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基於YOLOv8的袋鼠自動偵測系統：設計、實現與應用</dc:title>
  <dc:creator>Microsoft Office</dc:creator>
  <cp:lastModifiedBy>James</cp:lastModifiedBy>
  <cp:revision>43</cp:revision>
  <dcterms:created xsi:type="dcterms:W3CDTF">2024-08-12T08:16:38Z</dcterms:created>
  <dcterms:modified xsi:type="dcterms:W3CDTF">2024-08-18T15:17:56Z</dcterms:modified>
</cp:coreProperties>
</file>